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87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Srednji stil 4 - Isticanj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Srednji stil 3 - Isticanj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Tamni stil 1 - Isticanj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74"/>
  </p:normalViewPr>
  <p:slideViewPr>
    <p:cSldViewPr snapToGrid="0" snapToObjects="1">
      <p:cViewPr varScale="1">
        <p:scale>
          <a:sx n="65" d="100"/>
          <a:sy n="65" d="100"/>
        </p:scale>
        <p:origin x="53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12.7.2021.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2932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Izvor fotografija: </a:t>
            </a:r>
            <a:r>
              <a:rPr lang="hr-HR" dirty="0" err="1"/>
              <a:t>Pixabay</a:t>
            </a:r>
            <a:r>
              <a:rPr lang="hr-HR" dirty="0"/>
              <a:t>- Nizozemska - https://pixabay.com/photos/sea-chip-nederland-ladies-6321050/, https://pixabay.com/photos/maasland-holland-nederland-6321058/, https://pixabay.com/photos/heron-bird-grey-heron-nature-bill-5097499/; </a:t>
            </a:r>
            <a:r>
              <a:rPr lang="hr-HR" dirty="0" err="1"/>
              <a:t>Wikimedia</a:t>
            </a:r>
            <a:r>
              <a:rPr lang="hr-HR" dirty="0"/>
              <a:t> – karta Nizozemske - https://commons.wikimedia.org/w/index.php?search=netherlands+map&amp;title=Special:MediaSearch&amp;go=Go&amp;type=image (datum skidanja: 12.7.2021.)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178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Izvor fotografija: Gea 3, </a:t>
            </a:r>
            <a:r>
              <a:rPr lang="hr-HR" dirty="0" err="1"/>
              <a:t>Wikimedia</a:t>
            </a:r>
            <a:r>
              <a:rPr lang="hr-HR" dirty="0"/>
              <a:t> - https://commons.wikimedia.org/wiki/File:Fishing_man_sorting_out_his_nets,_Hastings_(6536963805).jpg (datum skidanja: 12.7.2021.)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4776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020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6" name="Picture 5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Uz Atlantski ocean, Sjeverno more i Kanal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E76B895-A46E-4CDB-946C-81A359A1B945}"/>
              </a:ext>
            </a:extLst>
          </p:cNvPr>
          <p:cNvSpPr txBox="1"/>
          <p:nvPr/>
        </p:nvSpPr>
        <p:spPr>
          <a:xfrm>
            <a:off x="346229" y="1340528"/>
            <a:ext cx="3497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ZAPADNA EUROPA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96FB347-B17F-4ED4-A850-58EB369CF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8"/>
          <a:stretch/>
        </p:blipFill>
        <p:spPr>
          <a:xfrm>
            <a:off x="1103971" y="1109700"/>
            <a:ext cx="10069550" cy="3941802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A89D8F9-5110-462B-877E-97017C18C21B}"/>
              </a:ext>
            </a:extLst>
          </p:cNvPr>
          <p:cNvSpPr txBox="1"/>
          <p:nvPr/>
        </p:nvSpPr>
        <p:spPr>
          <a:xfrm>
            <a:off x="4304371" y="4951141"/>
            <a:ext cx="7114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Prisjetite se: U kojoj državi je započela I. industrijska revolucija? </a:t>
            </a:r>
          </a:p>
        </p:txBody>
      </p:sp>
    </p:spTree>
    <p:extLst>
      <p:ext uri="{BB962C8B-B14F-4D97-AF65-F5344CB8AC3E}">
        <p14:creationId xmlns:p14="http://schemas.microsoft.com/office/powerpoint/2010/main" val="4108982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0BA9D1AE-85B0-4BA4-A4C8-CDFEFC7EC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6110"/>
            <a:ext cx="10515600" cy="3304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i="1" dirty="0"/>
              <a:t>Razmislite: Koji klimatski čimbenici će imati najveći utjecaj na klimu Zapadne Europe?</a:t>
            </a:r>
          </a:p>
          <a:p>
            <a:pPr marL="0" indent="0">
              <a:buNone/>
            </a:pPr>
            <a:endParaRPr lang="hr-HR" sz="2400" i="1" dirty="0"/>
          </a:p>
          <a:p>
            <a:r>
              <a:rPr lang="hr-HR" sz="2400" dirty="0"/>
              <a:t>Atlantski ocean i Golfska struja – česte i obilne padaline</a:t>
            </a:r>
          </a:p>
          <a:p>
            <a:r>
              <a:rPr lang="hr-HR" sz="2400" dirty="0"/>
              <a:t>šume su pretvorene u pašnjake i njive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0AB5882-AB79-4F75-9419-6806D911D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Vlažna klima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D96F337-28F4-4F98-ADE3-3A8916475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003830"/>
            <a:ext cx="5683480" cy="247287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838DA52-0BD2-4156-A39C-40358B47C62B}"/>
              </a:ext>
            </a:extLst>
          </p:cNvPr>
          <p:cNvSpPr txBox="1"/>
          <p:nvPr/>
        </p:nvSpPr>
        <p:spPr>
          <a:xfrm>
            <a:off x="1970842" y="5237825"/>
            <a:ext cx="4003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Zašto Irsku zovemo „zeleni otok”?</a:t>
            </a:r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1D633CE8-C724-4160-B3BB-7174A86BD43A}"/>
              </a:ext>
            </a:extLst>
          </p:cNvPr>
          <p:cNvCxnSpPr/>
          <p:nvPr/>
        </p:nvCxnSpPr>
        <p:spPr>
          <a:xfrm flipV="1">
            <a:off x="5670320" y="5069150"/>
            <a:ext cx="304351" cy="328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310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6A6444F-8D4B-48FF-8C64-095DB6C38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471" r="1915"/>
          <a:stretch/>
        </p:blipFill>
        <p:spPr>
          <a:xfrm>
            <a:off x="233809" y="3317521"/>
            <a:ext cx="6032983" cy="3223495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4CA1F990-2A18-4B9B-935D-E31C9A41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Bogatstva mora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5A841E3-4312-4ED8-A57F-5A7E0A1DE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407" y="3540480"/>
            <a:ext cx="2583485" cy="2956103"/>
          </a:xfrm>
          <a:prstGeom prst="rect">
            <a:avLst/>
          </a:prstGeom>
        </p:spPr>
      </p:pic>
      <p:pic>
        <p:nvPicPr>
          <p:cNvPr id="11" name="Slika 10" descr="Slika na kojoj se prikazuje na otvorenom, čamac, nekoliko, vezano&#10;&#10;Opis je automatski generiran">
            <a:extLst>
              <a:ext uri="{FF2B5EF4-FFF2-40B4-BE49-F238E27FC236}">
                <a16:creationId xmlns:a16="http://schemas.microsoft.com/office/drawing/2014/main" id="{823BBD27-1D4E-4ACE-AF03-9877E11ADA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0121" y="3540480"/>
            <a:ext cx="3201879" cy="2956103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CC16F4B4-717B-4621-9DDC-888A829F50A8}"/>
              </a:ext>
            </a:extLst>
          </p:cNvPr>
          <p:cNvSpPr txBox="1"/>
          <p:nvPr/>
        </p:nvSpPr>
        <p:spPr>
          <a:xfrm>
            <a:off x="4918230" y="1070752"/>
            <a:ext cx="72019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Proučite tablicu i fotografije ispod. Koja su bogatstva Sjevernog mora? </a:t>
            </a:r>
          </a:p>
          <a:p>
            <a:r>
              <a:rPr lang="hr-HR" sz="2000" i="1" dirty="0"/>
              <a:t>Koje države imaju pravo crpiti naftu iz Sjevernog mora? Što je </a:t>
            </a:r>
            <a:r>
              <a:rPr lang="hr-HR" sz="2000" i="1" dirty="0" err="1"/>
              <a:t>Dogger</a:t>
            </a:r>
            <a:r>
              <a:rPr lang="hr-HR" sz="2000" i="1" dirty="0"/>
              <a:t> Bank? Pronađite ga na karti.</a:t>
            </a:r>
          </a:p>
          <a:p>
            <a:r>
              <a:rPr lang="hr-HR" sz="2000" i="1" dirty="0"/>
              <a:t>Koja se riba najčešće lovi u Sjevernom moru?</a:t>
            </a:r>
          </a:p>
          <a:p>
            <a:r>
              <a:rPr lang="hr-HR" sz="2000" i="1" dirty="0"/>
              <a:t>Koji su razlozi smanjenja ulova u 20.st.?</a:t>
            </a:r>
          </a:p>
          <a:p>
            <a:r>
              <a:rPr lang="hr-HR" sz="2000" i="1" dirty="0"/>
              <a:t>Koji su preduvjeti za izgradnju polja velikih vjetroelektrana u moru?</a:t>
            </a:r>
          </a:p>
        </p:txBody>
      </p:sp>
    </p:spTree>
    <p:extLst>
      <p:ext uri="{BB962C8B-B14F-4D97-AF65-F5344CB8AC3E}">
        <p14:creationId xmlns:p14="http://schemas.microsoft.com/office/powerpoint/2010/main" val="2019598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A89592-2403-484A-BBB9-C9937C02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Provjerimo naučeno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33B9C62-02A5-4813-B78E-ACAED5A28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983522"/>
            <a:ext cx="3932237" cy="2051539"/>
          </a:xfrm>
        </p:spPr>
        <p:txBody>
          <a:bodyPr/>
          <a:lstStyle/>
          <a:p>
            <a:r>
              <a:rPr lang="hr-HR" dirty="0"/>
              <a:t>Riješite radnu bilježnicu str. 120-123.</a:t>
            </a:r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C3ECE6CE-8587-442D-B5E7-ABBA33D82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104238"/>
              </p:ext>
            </p:extLst>
          </p:nvPr>
        </p:nvGraphicFramePr>
        <p:xfrm>
          <a:off x="4731798" y="390912"/>
          <a:ext cx="7121429" cy="4713747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1611401">
                  <a:extLst>
                    <a:ext uri="{9D8B030D-6E8A-4147-A177-3AD203B41FA5}">
                      <a16:colId xmlns:a16="http://schemas.microsoft.com/office/drawing/2014/main" val="1193625232"/>
                    </a:ext>
                  </a:extLst>
                </a:gridCol>
                <a:gridCol w="1836676">
                  <a:extLst>
                    <a:ext uri="{9D8B030D-6E8A-4147-A177-3AD203B41FA5}">
                      <a16:colId xmlns:a16="http://schemas.microsoft.com/office/drawing/2014/main" val="120188289"/>
                    </a:ext>
                  </a:extLst>
                </a:gridCol>
                <a:gridCol w="1836676">
                  <a:extLst>
                    <a:ext uri="{9D8B030D-6E8A-4147-A177-3AD203B41FA5}">
                      <a16:colId xmlns:a16="http://schemas.microsoft.com/office/drawing/2014/main" val="2969931400"/>
                    </a:ext>
                  </a:extLst>
                </a:gridCol>
                <a:gridCol w="1836676">
                  <a:extLst>
                    <a:ext uri="{9D8B030D-6E8A-4147-A177-3AD203B41FA5}">
                      <a16:colId xmlns:a16="http://schemas.microsoft.com/office/drawing/2014/main" val="194837495"/>
                    </a:ext>
                  </a:extLst>
                </a:gridCol>
              </a:tblGrid>
              <a:tr h="475336">
                <a:tc>
                  <a:txBody>
                    <a:bodyPr/>
                    <a:lstStyle/>
                    <a:p>
                      <a:r>
                        <a:rPr lang="hr-HR" dirty="0"/>
                        <a:t>Znam i mogu…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895483"/>
                  </a:ext>
                </a:extLst>
              </a:tr>
              <a:tr h="1505230">
                <a:tc>
                  <a:txBody>
                    <a:bodyPr/>
                    <a:lstStyle/>
                    <a:p>
                      <a:r>
                        <a:rPr lang="hr-HR" sz="1400" dirty="0"/>
                        <a:t>Obrazložiti obilježja priobalja i obrazlaže njihovu gospodarsku valorizaciju.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6543"/>
                  </a:ext>
                </a:extLst>
              </a:tr>
              <a:tr h="1782509">
                <a:tc>
                  <a:txBody>
                    <a:bodyPr/>
                    <a:lstStyle/>
                    <a:p>
                      <a:r>
                        <a:rPr lang="hr-HR" sz="1400" dirty="0"/>
                        <a:t>Objasniti utjecaj kolonijalizma na društveno-gospodarska obilježja država Zapadne Europe.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104515"/>
                  </a:ext>
                </a:extLst>
              </a:tr>
              <a:tr h="950672">
                <a:tc>
                  <a:txBody>
                    <a:bodyPr/>
                    <a:lstStyle/>
                    <a:p>
                      <a:r>
                        <a:rPr lang="hr-HR" sz="1400" dirty="0"/>
                        <a:t>Opisati prirodno-geografska obilježja Zapadne Europe.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746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192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9AF83B-2402-46C1-B52B-19D3C167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IZRADILA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B1149E-D380-4C00-979C-47557B35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60" y="3634153"/>
            <a:ext cx="6172200" cy="417341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Marija Ros Kozarić, prof.</a:t>
            </a:r>
          </a:p>
        </p:txBody>
      </p:sp>
    </p:spTree>
    <p:extLst>
      <p:ext uri="{BB962C8B-B14F-4D97-AF65-F5344CB8AC3E}">
        <p14:creationId xmlns:p14="http://schemas.microsoft.com/office/powerpoint/2010/main" val="130514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69D821D8-6909-4A6D-BCEE-C55057DA1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Učenik će </a:t>
            </a:r>
            <a:r>
              <a:rPr lang="hr-HR" sz="2400" dirty="0"/>
              <a:t>obrazložiti obilježja priobalja i obrazlaže njihovu gospodarsku valorizaciju.</a:t>
            </a:r>
          </a:p>
          <a:p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Učenik će </a:t>
            </a:r>
            <a:r>
              <a:rPr lang="hr-HR" sz="2400" dirty="0"/>
              <a:t>objasniti utjecaj kolonijalizma na društveno-gospodarska obilježja država Zapadne Europe.</a:t>
            </a:r>
          </a:p>
          <a:p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Učenik će </a:t>
            </a:r>
            <a:r>
              <a:rPr lang="hr-HR" sz="2400" dirty="0"/>
              <a:t>opisati prirodno-geografska obilježja Zapadne Europe.</a:t>
            </a:r>
          </a:p>
          <a:p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Učenik će </a:t>
            </a:r>
            <a:r>
              <a:rPr lang="hr-HR" sz="2400" dirty="0"/>
              <a:t>izdvojiti obilježja stanovništva i gospodarstva Zapadne Europe.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8E61343-38AC-4258-987E-B65FDFCD9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Ishodi </a:t>
            </a:r>
          </a:p>
        </p:txBody>
      </p:sp>
    </p:spTree>
    <p:extLst>
      <p:ext uri="{BB962C8B-B14F-4D97-AF65-F5344CB8AC3E}">
        <p14:creationId xmlns:p14="http://schemas.microsoft.com/office/powerpoint/2010/main" val="2659912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5A37E92C-ABBA-41AD-92BC-380469003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99334"/>
            <a:ext cx="10515600" cy="3304640"/>
          </a:xfrm>
        </p:spPr>
        <p:txBody>
          <a:bodyPr/>
          <a:lstStyle/>
          <a:p>
            <a:pPr marL="0" indent="0">
              <a:buNone/>
            </a:pPr>
            <a:r>
              <a:rPr lang="hr-HR" i="1" dirty="0"/>
              <a:t>Što znate o Velikim geografskim otkrićima?</a:t>
            </a:r>
          </a:p>
          <a:p>
            <a:pPr marL="0" indent="0">
              <a:buNone/>
            </a:pPr>
            <a:r>
              <a:rPr lang="hr-HR" i="1" dirty="0"/>
              <a:t>Koje more je imalo najveće značenje do 16.st.?</a:t>
            </a:r>
          </a:p>
          <a:p>
            <a:pPr marL="0" indent="0">
              <a:buNone/>
            </a:pPr>
            <a:r>
              <a:rPr lang="hr-HR" i="1" dirty="0"/>
              <a:t>Pogledajte sliku gore. Koji grad se prije zvao Novi Amsterdam?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80B96BD-3926-4845-AE92-261E060E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Prisjetimo se…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B7B958E-927B-4AFD-A54A-9AC82363A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947" y="172893"/>
            <a:ext cx="6048519" cy="25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78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BE5BF28B-A67D-4354-8B4A-F6A6AA39B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i="1" dirty="0"/>
              <a:t>Koje države se nalaze u regiji Zapadna Europa?</a:t>
            </a:r>
          </a:p>
          <a:p>
            <a:pPr marL="0" indent="0">
              <a:buNone/>
            </a:pPr>
            <a:r>
              <a:rPr lang="hr-HR" i="1" dirty="0"/>
              <a:t>Koje od tih država su imale brojne kolonije diljem svijeta?</a:t>
            </a:r>
          </a:p>
          <a:p>
            <a:pPr marL="0" indent="0">
              <a:buNone/>
            </a:pPr>
            <a:r>
              <a:rPr lang="hr-HR" i="1" dirty="0"/>
              <a:t>Navedite neke od kolonija!</a:t>
            </a:r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7600E4F-4DA0-4102-A339-0767B5EA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Ponovimo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4F605DE-2D28-4161-B09D-BE80394FD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290" y="818231"/>
            <a:ext cx="2776298" cy="390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4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karta&#10;&#10;Opis je automatski generiran">
            <a:extLst>
              <a:ext uri="{FF2B5EF4-FFF2-40B4-BE49-F238E27FC236}">
                <a16:creationId xmlns:a16="http://schemas.microsoft.com/office/drawing/2014/main" id="{2D83809D-A0AB-496C-AA71-23D3F225B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92" y="1084418"/>
            <a:ext cx="5152108" cy="4891356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80BF4F0D-F3FD-44E4-92D3-2CB8DA439818}"/>
              </a:ext>
            </a:extLst>
          </p:cNvPr>
          <p:cNvSpPr txBox="1"/>
          <p:nvPr/>
        </p:nvSpPr>
        <p:spPr>
          <a:xfrm>
            <a:off x="6626578" y="1433689"/>
            <a:ext cx="43349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Imenujte mora i ocean označene slovima.</a:t>
            </a:r>
          </a:p>
          <a:p>
            <a:r>
              <a:rPr lang="hr-HR" dirty="0"/>
              <a:t>A – </a:t>
            </a:r>
          </a:p>
          <a:p>
            <a:r>
              <a:rPr lang="hr-HR" dirty="0"/>
              <a:t>B- </a:t>
            </a:r>
          </a:p>
          <a:p>
            <a:r>
              <a:rPr lang="hr-HR" dirty="0"/>
              <a:t>C-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Brojem 1 označen je kanal: 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0D3F54E1-11FF-4058-BDB9-C01C2B43C18F}"/>
              </a:ext>
            </a:extLst>
          </p:cNvPr>
          <p:cNvSpPr/>
          <p:nvPr/>
        </p:nvSpPr>
        <p:spPr>
          <a:xfrm>
            <a:off x="6626578" y="1354667"/>
            <a:ext cx="4447822" cy="2190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/>
              <a:t>Imenujte mora i ocean označene slovima.</a:t>
            </a:r>
          </a:p>
          <a:p>
            <a:r>
              <a:rPr lang="hr-HR" dirty="0"/>
              <a:t>A – Sjeverno more</a:t>
            </a:r>
          </a:p>
          <a:p>
            <a:r>
              <a:rPr lang="hr-HR" dirty="0"/>
              <a:t>B- Atlantski ocean</a:t>
            </a:r>
          </a:p>
          <a:p>
            <a:r>
              <a:rPr lang="hr-HR" dirty="0"/>
              <a:t>C- Irsko more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Brojem 1 označen je kanal: La </a:t>
            </a:r>
            <a:r>
              <a:rPr lang="hr-HR" dirty="0" err="1"/>
              <a:t>Manche</a:t>
            </a:r>
            <a:r>
              <a:rPr lang="hr-HR" dirty="0"/>
              <a:t> ili Kanal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5C10A42-93F2-4A99-B25F-A51195BF47F3}"/>
              </a:ext>
            </a:extLst>
          </p:cNvPr>
          <p:cNvSpPr txBox="1"/>
          <p:nvPr/>
        </p:nvSpPr>
        <p:spPr>
          <a:xfrm>
            <a:off x="6312023" y="4039340"/>
            <a:ext cx="4649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Zapadna Europa ima povoljan geografski položaj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Sjeverno more i Kanal pripadaju najprometnijim pomorskim područjima svijeta</a:t>
            </a:r>
          </a:p>
        </p:txBody>
      </p:sp>
    </p:spTree>
    <p:extLst>
      <p:ext uri="{BB962C8B-B14F-4D97-AF65-F5344CB8AC3E}">
        <p14:creationId xmlns:p14="http://schemas.microsoft.com/office/powerpoint/2010/main" val="119107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BCAC4E7D-5D68-4179-9AF3-9D356BF6A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889" y="2578582"/>
            <a:ext cx="10515600" cy="3304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i="1" dirty="0"/>
              <a:t>Prisjetite se: Kakve su obale Europe? Kakve su obale Zapadne Europe?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1A69290-6534-4620-8BA3-94FD6D0D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Obale i rijeke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61E09B0-765A-44AD-8B4D-54E76B2F7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3" y="3036289"/>
            <a:ext cx="9067800" cy="31051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44CA4FA-AA0C-47BA-823D-E42BD740A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4133" y="2998189"/>
            <a:ext cx="26574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5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D7E0C723-C64D-4B3A-A4C6-EF7407AD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78" y="2125245"/>
            <a:ext cx="10515600" cy="3304640"/>
          </a:xfrm>
        </p:spPr>
        <p:txBody>
          <a:bodyPr>
            <a:normAutofit/>
          </a:bodyPr>
          <a:lstStyle/>
          <a:p>
            <a:r>
              <a:rPr lang="hr-HR" sz="2400" dirty="0"/>
              <a:t>Zapadna Europa – niske i položene obale</a:t>
            </a:r>
          </a:p>
          <a:p>
            <a:r>
              <a:rPr lang="hr-HR" sz="2400" dirty="0"/>
              <a:t>luke u estuarijima</a:t>
            </a:r>
          </a:p>
          <a:p>
            <a:r>
              <a:rPr lang="hr-HR" sz="2400" dirty="0"/>
              <a:t>Rijeke: </a:t>
            </a:r>
            <a:r>
              <a:rPr lang="hr-HR" sz="2400" dirty="0" err="1"/>
              <a:t>Seine</a:t>
            </a:r>
            <a:r>
              <a:rPr lang="hr-HR" sz="2400" dirty="0"/>
              <a:t>, </a:t>
            </a:r>
            <a:r>
              <a:rPr lang="hr-HR" sz="2400" dirty="0" err="1"/>
              <a:t>Thames</a:t>
            </a:r>
            <a:r>
              <a:rPr lang="hr-HR" sz="2400" dirty="0"/>
              <a:t>, </a:t>
            </a:r>
            <a:r>
              <a:rPr lang="hr-HR" sz="2400" dirty="0" err="1"/>
              <a:t>Loire</a:t>
            </a:r>
            <a:r>
              <a:rPr lang="hr-HR" sz="2400" dirty="0"/>
              <a:t>, </a:t>
            </a:r>
            <a:r>
              <a:rPr lang="hr-HR" sz="2400" dirty="0" err="1"/>
              <a:t>Rhone</a:t>
            </a:r>
            <a:r>
              <a:rPr lang="hr-HR" sz="2400" dirty="0"/>
              <a:t>, Rajna.</a:t>
            </a:r>
          </a:p>
          <a:p>
            <a:endParaRPr lang="hr-HR" sz="2400" dirty="0"/>
          </a:p>
          <a:p>
            <a:pPr marL="0" indent="0">
              <a:buNone/>
            </a:pPr>
            <a:r>
              <a:rPr lang="hr-HR" sz="2400" i="1" dirty="0"/>
              <a:t>Koji su gradovi na ušćima ovih rijeka? Pronađite ih na geografskoj karti.</a:t>
            </a:r>
          </a:p>
          <a:p>
            <a:pPr marL="0" indent="0">
              <a:buNone/>
            </a:pPr>
            <a:r>
              <a:rPr lang="hr-HR" sz="2400" i="1" dirty="0"/>
              <a:t>Kako se zove najveća pomorska luka Europe na Sjevernom moru?</a:t>
            </a:r>
          </a:p>
        </p:txBody>
      </p:sp>
    </p:spTree>
    <p:extLst>
      <p:ext uri="{BB962C8B-B14F-4D97-AF65-F5344CB8AC3E}">
        <p14:creationId xmlns:p14="http://schemas.microsoft.com/office/powerpoint/2010/main" val="88597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karta&#10;&#10;Opis je automatski generiran">
            <a:extLst>
              <a:ext uri="{FF2B5EF4-FFF2-40B4-BE49-F238E27FC236}">
                <a16:creationId xmlns:a16="http://schemas.microsoft.com/office/drawing/2014/main" id="{7ABA364F-2B84-44DC-BBDB-03A6909C8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725" y="1923609"/>
            <a:ext cx="3688530" cy="4934391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EC5E398-ACDA-42A2-92AA-0BDB95752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255" y="212705"/>
            <a:ext cx="8298999" cy="2177182"/>
          </a:xfrm>
          <a:prstGeom prst="rect">
            <a:avLst/>
          </a:prstGeom>
        </p:spPr>
      </p:pic>
      <p:pic>
        <p:nvPicPr>
          <p:cNvPr id="9" name="Slika 8" descr="Slika na kojoj se prikazuje trava, nebo, na otvorenom, priroda&#10;&#10;Opis je automatski generiran">
            <a:extLst>
              <a:ext uri="{FF2B5EF4-FFF2-40B4-BE49-F238E27FC236}">
                <a16:creationId xmlns:a16="http://schemas.microsoft.com/office/drawing/2014/main" id="{127F29E2-4215-4AFC-B948-C282004C3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255" y="2121763"/>
            <a:ext cx="5852160" cy="3192854"/>
          </a:xfrm>
          <a:prstGeom prst="rect">
            <a:avLst/>
          </a:prstGeom>
        </p:spPr>
      </p:pic>
      <p:pic>
        <p:nvPicPr>
          <p:cNvPr id="11" name="Slika 10" descr="Slika na kojoj se prikazuje trava, na otvorenom, nebo, polje&#10;&#10;Opis je automatski generiran">
            <a:extLst>
              <a:ext uri="{FF2B5EF4-FFF2-40B4-BE49-F238E27FC236}">
                <a16:creationId xmlns:a16="http://schemas.microsoft.com/office/drawing/2014/main" id="{77CF61C7-7310-4AEE-BB15-06BC52A28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2951" y="2399153"/>
            <a:ext cx="2532323" cy="1688215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95042576-C227-460C-B668-D043D97915E7}"/>
              </a:ext>
            </a:extLst>
          </p:cNvPr>
          <p:cNvSpPr txBox="1"/>
          <p:nvPr/>
        </p:nvSpPr>
        <p:spPr>
          <a:xfrm>
            <a:off x="4005072" y="5621607"/>
            <a:ext cx="5952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Proučite ove fotografije. Možete li pomoću fotografija opisati gospodarsko značenje </a:t>
            </a:r>
            <a:r>
              <a:rPr lang="hr-HR" i="1" dirty="0" err="1"/>
              <a:t>poldera</a:t>
            </a:r>
            <a:r>
              <a:rPr lang="hr-HR" i="1" dirty="0"/>
              <a:t> za Nizozemsku? Koje opasnosti prijete </a:t>
            </a:r>
            <a:r>
              <a:rPr lang="hr-HR" i="1" dirty="0" err="1"/>
              <a:t>polderima</a:t>
            </a:r>
            <a:r>
              <a:rPr lang="hr-HR" i="1" dirty="0"/>
              <a:t>?</a:t>
            </a:r>
          </a:p>
        </p:txBody>
      </p:sp>
      <p:pic>
        <p:nvPicPr>
          <p:cNvPr id="14" name="Slika 13" descr="Slika na kojoj se prikazuje nebo, voda, na otvorenom, plavo&#10;&#10;Opis je automatski generiran">
            <a:extLst>
              <a:ext uri="{FF2B5EF4-FFF2-40B4-BE49-F238E27FC236}">
                <a16:creationId xmlns:a16="http://schemas.microsoft.com/office/drawing/2014/main" id="{F3D2AE14-2EF4-48DA-AB3F-C0A10DA8E8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25" y="-52112"/>
            <a:ext cx="3688530" cy="207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34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FA9ADB69-8822-4A19-A0E2-F2A240110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i="1" dirty="0"/>
              <a:t>Prisjetite se: Koja stara gromadna gorja zauzimaju regiju Zapadne Europe? </a:t>
            </a:r>
          </a:p>
          <a:p>
            <a:pPr marL="0" indent="0">
              <a:buNone/>
            </a:pPr>
            <a:r>
              <a:rPr lang="hr-HR" i="1" dirty="0"/>
              <a:t>Koja mlada ulančana gorja zauzimaju regiju Zapadne Europe?</a:t>
            </a:r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r>
              <a:rPr lang="hr-HR" i="1" dirty="0"/>
              <a:t>Pomoću atlasa odgovorite: Koji reljefni oblici prevladavaju u ovoj </a:t>
            </a:r>
            <a:r>
              <a:rPr lang="hr-HR" i="1"/>
              <a:t>regiji?</a:t>
            </a:r>
          </a:p>
          <a:p>
            <a:pPr marL="0" indent="0">
              <a:buNone/>
            </a:pPr>
            <a:endParaRPr lang="hr-HR" i="1" dirty="0"/>
          </a:p>
          <a:p>
            <a:r>
              <a:rPr lang="hr-HR" dirty="0"/>
              <a:t>nizine</a:t>
            </a:r>
          </a:p>
          <a:p>
            <a:r>
              <a:rPr lang="hr-HR" dirty="0"/>
              <a:t>reljef pogodovao naseljavanju i prometnom povezivanju</a:t>
            </a:r>
            <a:br>
              <a:rPr lang="hr-HR" dirty="0"/>
            </a:b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4FA9E54-94EF-4C00-9E66-38096B250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Pretežno nizine i staro gorje</a:t>
            </a:r>
          </a:p>
        </p:txBody>
      </p:sp>
    </p:spTree>
    <p:extLst>
      <p:ext uri="{BB962C8B-B14F-4D97-AF65-F5344CB8AC3E}">
        <p14:creationId xmlns:p14="http://schemas.microsoft.com/office/powerpoint/2010/main" val="214440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3501</TotalTime>
  <Words>592</Words>
  <Application>Microsoft Office PowerPoint</Application>
  <PresentationFormat>Široki zaslon</PresentationFormat>
  <Paragraphs>80</Paragraphs>
  <Slides>14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Calibri Light</vt:lpstr>
      <vt:lpstr>Calibri</vt:lpstr>
      <vt:lpstr>Arial</vt:lpstr>
      <vt:lpstr>Office Theme</vt:lpstr>
      <vt:lpstr>Uz Atlantski ocean, Sjeverno more i Kanal</vt:lpstr>
      <vt:lpstr>Ishodi </vt:lpstr>
      <vt:lpstr>Prisjetimo se…</vt:lpstr>
      <vt:lpstr>Ponovimo </vt:lpstr>
      <vt:lpstr>PowerPoint prezentacija</vt:lpstr>
      <vt:lpstr>Obale i rijeke</vt:lpstr>
      <vt:lpstr>PowerPoint prezentacija</vt:lpstr>
      <vt:lpstr>PowerPoint prezentacija</vt:lpstr>
      <vt:lpstr>Pretežno nizine i staro gorje</vt:lpstr>
      <vt:lpstr>PowerPoint prezentacija</vt:lpstr>
      <vt:lpstr>Vlažna klima</vt:lpstr>
      <vt:lpstr>Bogatstva mora</vt:lpstr>
      <vt:lpstr>Provjerimo naučeno</vt:lpstr>
      <vt:lpstr>IZRADILA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Marija Ros Kozarić</cp:lastModifiedBy>
  <cp:revision>83</cp:revision>
  <dcterms:created xsi:type="dcterms:W3CDTF">2021-01-04T08:54:24Z</dcterms:created>
  <dcterms:modified xsi:type="dcterms:W3CDTF">2021-07-12T13:36:26Z</dcterms:modified>
</cp:coreProperties>
</file>